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sldIdLst>
    <p:sldId id="257" r:id="rId2"/>
    <p:sldId id="258" r:id="rId3"/>
    <p:sldId id="266"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00"/>
    <p:restoredTop sz="94600"/>
  </p:normalViewPr>
  <p:slideViewPr>
    <p:cSldViewPr>
      <p:cViewPr>
        <p:scale>
          <a:sx n="66" d="100"/>
          <a:sy n="66" d="100"/>
        </p:scale>
        <p:origin x="-1284" y="-25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F20B07BD-0184-449A-BFA3-018547FA96A6}" type="datetimeFigureOut">
              <a:rPr lang="en-US" smtClean="0"/>
              <a:pPr/>
              <a:t>9/14/2009</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719EF2D-0109-486E-BA86-353D4732E230}"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719EF2D-0109-486E-BA86-353D4732E230}" type="slidenum">
              <a:rPr lang="en-US" smtClean="0"/>
              <a:pPr/>
              <a:t>1</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719EF2D-0109-486E-BA86-353D4732E230}" type="slidenum">
              <a:rPr lang="en-US" smtClean="0"/>
              <a:pPr/>
              <a:t>2</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719EF2D-0109-486E-BA86-353D4732E230}" type="slidenum">
              <a:rPr lang="en-US" smtClean="0"/>
              <a:pPr/>
              <a:t>4</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719EF2D-0109-486E-BA86-353D4732E230}" type="slidenum">
              <a:rPr lang="en-US" smtClean="0"/>
              <a:pPr/>
              <a:t>5</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719EF2D-0109-486E-BA86-353D4732E230}" type="slidenum">
              <a:rPr lang="en-US" smtClean="0"/>
              <a:pPr/>
              <a:t>6</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719EF2D-0109-486E-BA86-353D4732E230}" type="slidenum">
              <a:rPr lang="en-US" smtClean="0"/>
              <a:pPr/>
              <a:t>7</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719EF2D-0109-486E-BA86-353D4732E230}" type="slidenum">
              <a:rPr lang="en-US" smtClean="0"/>
              <a:pPr/>
              <a:t>8</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719EF2D-0109-486E-BA86-353D4732E230}" type="slidenum">
              <a:rPr lang="en-US" smtClean="0"/>
              <a:pPr/>
              <a:t>9</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719EF2D-0109-486E-BA86-353D4732E230}" type="slidenum">
              <a:rPr lang="en-US" smtClean="0"/>
              <a:pPr/>
              <a:t>10</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blipFill dpi="0" rotWithShape="0">
          <a:blip r:embed="rId2" cstate="print"/>
          <a:srcRect/>
          <a:stretch>
            <a:fillRect/>
          </a:stretch>
        </a:blipFill>
        <a:effectLst/>
      </p:bgPr>
    </p:bg>
    <p:spTree>
      <p:nvGrpSpPr>
        <p:cNvPr id="1" name=""/>
        <p:cNvGrpSpPr/>
        <p:nvPr/>
      </p:nvGrpSpPr>
      <p:grpSpPr>
        <a:xfrm>
          <a:off x="0" y="0"/>
          <a:ext cx="0" cy="0"/>
          <a:chOff x="0" y="0"/>
          <a:chExt cx="0" cy="0"/>
        </a:xfrm>
      </p:grpSpPr>
      <p:sp>
        <p:nvSpPr>
          <p:cNvPr id="13314" name="Rectangle 2"/>
          <p:cNvSpPr>
            <a:spLocks noGrp="1" noChangeArrowheads="1"/>
          </p:cNvSpPr>
          <p:nvPr>
            <p:ph type="ctrTitle"/>
          </p:nvPr>
        </p:nvSpPr>
        <p:spPr>
          <a:xfrm>
            <a:off x="685800" y="2130425"/>
            <a:ext cx="7772400" cy="1470025"/>
          </a:xfrm>
        </p:spPr>
        <p:txBody>
          <a:bodyPr/>
          <a:lstStyle>
            <a:lvl1pPr algn="ctr">
              <a:defRPr/>
            </a:lvl1pPr>
          </a:lstStyle>
          <a:p>
            <a:r>
              <a:rPr lang="en-US" smtClean="0"/>
              <a:t>Click to edit Master title style</a:t>
            </a:r>
            <a:endParaRPr lang="en-US"/>
          </a:p>
        </p:txBody>
      </p:sp>
      <p:sp>
        <p:nvSpPr>
          <p:cNvPr id="13315" name="Rectangle 3"/>
          <p:cNvSpPr>
            <a:spLocks noGrp="1" noChangeArrowheads="1"/>
          </p:cNvSpPr>
          <p:nvPr>
            <p:ph type="subTitle" idx="1"/>
          </p:nvPr>
        </p:nvSpPr>
        <p:spPr>
          <a:xfrm>
            <a:off x="1371600" y="3886200"/>
            <a:ext cx="6400800" cy="1752600"/>
          </a:xfrm>
        </p:spPr>
        <p:txBody>
          <a:bodyPr/>
          <a:lstStyle>
            <a:lvl1pPr marL="0" indent="0" algn="ctr">
              <a:buFontTx/>
              <a:buNone/>
              <a:defRPr/>
            </a:lvl1pPr>
          </a:lstStyle>
          <a:p>
            <a:r>
              <a:rPr lang="en-US" smtClean="0"/>
              <a:t>Click to edit Master subtitle style</a:t>
            </a:r>
            <a:endParaRPr lang="en-US"/>
          </a:p>
        </p:txBody>
      </p:sp>
      <p:sp>
        <p:nvSpPr>
          <p:cNvPr id="13316" name="Rectangle 4"/>
          <p:cNvSpPr>
            <a:spLocks noGrp="1" noChangeArrowheads="1"/>
          </p:cNvSpPr>
          <p:nvPr>
            <p:ph type="dt" sz="half" idx="2"/>
          </p:nvPr>
        </p:nvSpPr>
        <p:spPr/>
        <p:txBody>
          <a:bodyPr/>
          <a:lstStyle>
            <a:lvl1pPr>
              <a:defRPr/>
            </a:lvl1pPr>
          </a:lstStyle>
          <a:p>
            <a:endParaRPr lang="en-US"/>
          </a:p>
        </p:txBody>
      </p:sp>
      <p:sp>
        <p:nvSpPr>
          <p:cNvPr id="13317" name="Rectangle 5"/>
          <p:cNvSpPr>
            <a:spLocks noGrp="1" noChangeArrowheads="1"/>
          </p:cNvSpPr>
          <p:nvPr>
            <p:ph type="ftr" sz="quarter" idx="3"/>
          </p:nvPr>
        </p:nvSpPr>
        <p:spPr/>
        <p:txBody>
          <a:bodyPr/>
          <a:lstStyle>
            <a:lvl1pPr>
              <a:defRPr/>
            </a:lvl1pPr>
          </a:lstStyle>
          <a:p>
            <a:endParaRPr lang="en-US"/>
          </a:p>
        </p:txBody>
      </p:sp>
      <p:sp>
        <p:nvSpPr>
          <p:cNvPr id="13318" name="Rectangle 6"/>
          <p:cNvSpPr>
            <a:spLocks noGrp="1" noChangeArrowheads="1"/>
          </p:cNvSpPr>
          <p:nvPr>
            <p:ph type="sldNum" sz="quarter" idx="4"/>
          </p:nvPr>
        </p:nvSpPr>
        <p:spPr/>
        <p:txBody>
          <a:bodyPr/>
          <a:lstStyle>
            <a:lvl1pPr>
              <a:defRPr/>
            </a:lvl1pPr>
          </a:lstStyle>
          <a:p>
            <a:fld id="{90B072F9-2A45-4215-90F9-D59A13DF17FD}"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1CC1DC6-FBA9-4FC5-8AC8-8B1970EB983D}"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C5C71AC3-97EC-4670-B882-096398FACC96}"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9152F819-02D9-4BA2-92C0-36023A27F696}"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156FC40-3367-4851-A41D-41179645F875}"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09D60DF0-8DD4-4A96-A12B-0F1F333FE1CE}"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C9345952-AE1A-4661-8D3F-991B09B6D573}"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7FC3ADE1-6DF0-40A2-88C3-5B87744A8A14}"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4A3DF011-DFDE-4F26-998D-201E15184B44}"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AA5F3A7C-27B9-4F45-956E-57514021CC2C}"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D88B4657-3848-4A1C-A00D-9E2A433A78E8}"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13" cstate="print"/>
          <a:srcRect/>
          <a:stretch>
            <a:fillRect/>
          </a:stretch>
        </a:blip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US"/>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US"/>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AEB78A6F-E9B7-4F93-A21E-DF8C6A05C2B8}"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1" fontAlgn="base" hangingPunct="1">
        <a:spcBef>
          <a:spcPct val="0"/>
        </a:spcBef>
        <a:spcAft>
          <a:spcPct val="0"/>
        </a:spcAft>
        <a:defRPr sz="4400">
          <a:solidFill>
            <a:schemeClr val="tx2"/>
          </a:solidFill>
          <a:latin typeface="+mj-lt"/>
          <a:ea typeface="+mj-ea"/>
          <a:cs typeface="+mj-cs"/>
        </a:defRPr>
      </a:lvl1pPr>
      <a:lvl2pPr algn="l" rtl="0" eaLnBrk="1" fontAlgn="base" hangingPunct="1">
        <a:spcBef>
          <a:spcPct val="0"/>
        </a:spcBef>
        <a:spcAft>
          <a:spcPct val="0"/>
        </a:spcAft>
        <a:defRPr sz="4400">
          <a:solidFill>
            <a:schemeClr val="tx2"/>
          </a:solidFill>
          <a:latin typeface="Arial" charset="0"/>
        </a:defRPr>
      </a:lvl2pPr>
      <a:lvl3pPr algn="l" rtl="0" eaLnBrk="1" fontAlgn="base" hangingPunct="1">
        <a:spcBef>
          <a:spcPct val="0"/>
        </a:spcBef>
        <a:spcAft>
          <a:spcPct val="0"/>
        </a:spcAft>
        <a:defRPr sz="4400">
          <a:solidFill>
            <a:schemeClr val="tx2"/>
          </a:solidFill>
          <a:latin typeface="Arial" charset="0"/>
        </a:defRPr>
      </a:lvl3pPr>
      <a:lvl4pPr algn="l" rtl="0" eaLnBrk="1" fontAlgn="base" hangingPunct="1">
        <a:spcBef>
          <a:spcPct val="0"/>
        </a:spcBef>
        <a:spcAft>
          <a:spcPct val="0"/>
        </a:spcAft>
        <a:defRPr sz="4400">
          <a:solidFill>
            <a:schemeClr val="tx2"/>
          </a:solidFill>
          <a:latin typeface="Arial" charset="0"/>
        </a:defRPr>
      </a:lvl4pPr>
      <a:lvl5pPr algn="l" rtl="0" eaLnBrk="1" fontAlgn="base" hangingPunct="1">
        <a:spcBef>
          <a:spcPct val="0"/>
        </a:spcBef>
        <a:spcAft>
          <a:spcPct val="0"/>
        </a:spcAft>
        <a:defRPr sz="4400">
          <a:solidFill>
            <a:schemeClr val="tx2"/>
          </a:solidFill>
          <a:latin typeface="Arial" charset="0"/>
        </a:defRPr>
      </a:lvl5pPr>
      <a:lvl6pPr marL="457200" algn="l" rtl="0" eaLnBrk="1" fontAlgn="base" hangingPunct="1">
        <a:spcBef>
          <a:spcPct val="0"/>
        </a:spcBef>
        <a:spcAft>
          <a:spcPct val="0"/>
        </a:spcAft>
        <a:defRPr sz="4400">
          <a:solidFill>
            <a:schemeClr val="tx2"/>
          </a:solidFill>
          <a:latin typeface="Arial" charset="0"/>
        </a:defRPr>
      </a:lvl6pPr>
      <a:lvl7pPr marL="914400" algn="l" rtl="0" eaLnBrk="1" fontAlgn="base" hangingPunct="1">
        <a:spcBef>
          <a:spcPct val="0"/>
        </a:spcBef>
        <a:spcAft>
          <a:spcPct val="0"/>
        </a:spcAft>
        <a:defRPr sz="4400">
          <a:solidFill>
            <a:schemeClr val="tx2"/>
          </a:solidFill>
          <a:latin typeface="Arial" charset="0"/>
        </a:defRPr>
      </a:lvl7pPr>
      <a:lvl8pPr marL="1371600" algn="l" rtl="0" eaLnBrk="1" fontAlgn="base" hangingPunct="1">
        <a:spcBef>
          <a:spcPct val="0"/>
        </a:spcBef>
        <a:spcAft>
          <a:spcPct val="0"/>
        </a:spcAft>
        <a:defRPr sz="4400">
          <a:solidFill>
            <a:schemeClr val="tx2"/>
          </a:solidFill>
          <a:latin typeface="Arial" charset="0"/>
        </a:defRPr>
      </a:lvl8pPr>
      <a:lvl9pPr marL="1828800" algn="l" rtl="0" eaLnBrk="1" fontAlgn="base" hangingPunct="1">
        <a:spcBef>
          <a:spcPct val="0"/>
        </a:spcBef>
        <a:spcAft>
          <a:spcPct val="0"/>
        </a:spcAft>
        <a:defRPr sz="4400">
          <a:solidFill>
            <a:schemeClr val="tx2"/>
          </a:solidFill>
          <a:latin typeface="Arial" charset="0"/>
        </a:defRPr>
      </a:lvl9pPr>
    </p:titleStyle>
    <p:body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a:solidFill>
            <a:schemeClr val="tx1"/>
          </a:solidFill>
          <a:latin typeface="+mn-lt"/>
        </a:defRPr>
      </a:lvl2pPr>
      <a:lvl3pPr marL="1143000" indent="-228600" algn="l" rtl="0" eaLnBrk="1" fontAlgn="base" hangingPunct="1">
        <a:spcBef>
          <a:spcPct val="20000"/>
        </a:spcBef>
        <a:spcAft>
          <a:spcPct val="0"/>
        </a:spcAft>
        <a:buChar char="•"/>
        <a:defRPr sz="2400">
          <a:solidFill>
            <a:schemeClr val="tx1"/>
          </a:solidFill>
          <a:latin typeface="+mn-lt"/>
        </a:defRPr>
      </a:lvl3pPr>
      <a:lvl4pPr marL="1600200" indent="-228600" algn="l" rtl="0" eaLnBrk="1" fontAlgn="base" hangingPunct="1">
        <a:spcBef>
          <a:spcPct val="20000"/>
        </a:spcBef>
        <a:spcAft>
          <a:spcPct val="0"/>
        </a:spcAft>
        <a:buChar char="–"/>
        <a:defRPr sz="2000">
          <a:solidFill>
            <a:schemeClr val="tx1"/>
          </a:solidFill>
          <a:latin typeface="+mn-lt"/>
        </a:defRPr>
      </a:lvl4pPr>
      <a:lvl5pPr marL="2057400" indent="-228600" algn="l" rtl="0" eaLnBrk="1" fontAlgn="base" hangingPunct="1">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ctrTitle"/>
          </p:nvPr>
        </p:nvSpPr>
        <p:spPr/>
        <p:txBody>
          <a:bodyPr/>
          <a:lstStyle/>
          <a:p>
            <a:r>
              <a:rPr lang="en-US" dirty="0" smtClean="0">
                <a:latin typeface="Centaur" pitchFamily="18" charset="0"/>
              </a:rPr>
              <a:t>Record Keeping</a:t>
            </a:r>
            <a:endParaRPr lang="en-US" dirty="0">
              <a:latin typeface="Centaur" pitchFamily="18" charset="0"/>
            </a:endParaRPr>
          </a:p>
        </p:txBody>
      </p:sp>
      <p:sp>
        <p:nvSpPr>
          <p:cNvPr id="12291" name="Rectangle 3"/>
          <p:cNvSpPr>
            <a:spLocks noGrp="1" noChangeArrowheads="1"/>
          </p:cNvSpPr>
          <p:nvPr>
            <p:ph type="subTitle" idx="1"/>
          </p:nvPr>
        </p:nvSpPr>
        <p:spPr/>
        <p:txBody>
          <a:bodyPr/>
          <a:lstStyle/>
          <a:p>
            <a:r>
              <a:rPr lang="en-US" dirty="0" smtClean="0">
                <a:latin typeface="Centaur" pitchFamily="18" charset="0"/>
              </a:rPr>
              <a:t>By Rebecca Siegel</a:t>
            </a:r>
            <a:endParaRPr lang="en-US" dirty="0">
              <a:latin typeface="Centaur" pitchFamily="18"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latin typeface="Centaur" pitchFamily="18" charset="0"/>
              </a:rPr>
              <a:t>Record Keeping Tips</a:t>
            </a:r>
            <a:endParaRPr lang="en-US" dirty="0"/>
          </a:p>
        </p:txBody>
      </p:sp>
      <p:sp>
        <p:nvSpPr>
          <p:cNvPr id="3" name="Content Placeholder 2"/>
          <p:cNvSpPr>
            <a:spLocks noGrp="1"/>
          </p:cNvSpPr>
          <p:nvPr>
            <p:ph idx="1"/>
          </p:nvPr>
        </p:nvSpPr>
        <p:spPr/>
        <p:txBody>
          <a:bodyPr/>
          <a:lstStyle/>
          <a:p>
            <a:pPr>
              <a:buFont typeface="Arial" pitchFamily="34" charset="0"/>
              <a:buChar char="•"/>
            </a:pPr>
            <a:r>
              <a:rPr lang="en-US" u="sng" dirty="0" smtClean="0">
                <a:latin typeface="Centaur" pitchFamily="18" charset="0"/>
              </a:rPr>
              <a:t>ATM Receipts:</a:t>
            </a:r>
          </a:p>
          <a:p>
            <a:pPr lvl="1">
              <a:buFont typeface="Arial" pitchFamily="34" charset="0"/>
              <a:buChar char="•"/>
            </a:pPr>
            <a:r>
              <a:rPr lang="en-US" dirty="0" smtClean="0">
                <a:latin typeface="Centaur" pitchFamily="18" charset="0"/>
              </a:rPr>
              <a:t>When you use the ATM it is wise to immediately enter that information into your check book then dispose of the receipt.</a:t>
            </a:r>
          </a:p>
          <a:p>
            <a:pPr>
              <a:buFont typeface="Arial" pitchFamily="34" charset="0"/>
              <a:buChar char="•"/>
            </a:pPr>
            <a:r>
              <a:rPr lang="en-US" u="sng" dirty="0" smtClean="0">
                <a:latin typeface="Centaur" pitchFamily="18" charset="0"/>
              </a:rPr>
              <a:t>Mortgage Statements:</a:t>
            </a:r>
          </a:p>
          <a:p>
            <a:pPr lvl="1">
              <a:buFont typeface="Arial" pitchFamily="34" charset="0"/>
              <a:buChar char="•"/>
            </a:pPr>
            <a:r>
              <a:rPr lang="en-US" dirty="0" smtClean="0">
                <a:latin typeface="Centaur" pitchFamily="18" charset="0"/>
              </a:rPr>
              <a:t>Keep your mortgage statements for the ownerships period plus seven year.</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lstStyle/>
          <a:p>
            <a:pPr algn="ctr"/>
            <a:r>
              <a:rPr lang="en-US" dirty="0" smtClean="0">
                <a:latin typeface="Centaur" pitchFamily="18" charset="0"/>
              </a:rPr>
              <a:t>Record Keeping: Why it’s important</a:t>
            </a:r>
            <a:endParaRPr lang="en-US" dirty="0">
              <a:latin typeface="Centaur" pitchFamily="18" charset="0"/>
            </a:endParaRPr>
          </a:p>
        </p:txBody>
      </p:sp>
      <p:sp>
        <p:nvSpPr>
          <p:cNvPr id="14339" name="Rectangle 3"/>
          <p:cNvSpPr>
            <a:spLocks noGrp="1" noChangeArrowheads="1"/>
          </p:cNvSpPr>
          <p:nvPr>
            <p:ph type="body" idx="1"/>
          </p:nvPr>
        </p:nvSpPr>
        <p:spPr/>
        <p:txBody>
          <a:bodyPr/>
          <a:lstStyle/>
          <a:p>
            <a:pPr>
              <a:buFont typeface="Arial" pitchFamily="34" charset="0"/>
              <a:buChar char="•"/>
            </a:pPr>
            <a:r>
              <a:rPr lang="en-US" sz="3600" dirty="0" smtClean="0">
                <a:latin typeface="Centaur" pitchFamily="18" charset="0"/>
              </a:rPr>
              <a:t>Record Keeping is important because companies need to keep records of their purchases, sales and income so later references can be made to them if needed.</a:t>
            </a:r>
            <a:endParaRPr lang="en-US" sz="3600" dirty="0">
              <a:latin typeface="Centaur" pitchFamily="18" charset="0"/>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latin typeface="Centaur" pitchFamily="18" charset="0"/>
              </a:rPr>
              <a:t>How to File</a:t>
            </a:r>
            <a:endParaRPr lang="en-US" dirty="0">
              <a:latin typeface="Centaur" pitchFamily="18" charset="0"/>
            </a:endParaRPr>
          </a:p>
        </p:txBody>
      </p:sp>
      <p:sp>
        <p:nvSpPr>
          <p:cNvPr id="3" name="Content Placeholder 2"/>
          <p:cNvSpPr>
            <a:spLocks noGrp="1"/>
          </p:cNvSpPr>
          <p:nvPr>
            <p:ph idx="1"/>
          </p:nvPr>
        </p:nvSpPr>
        <p:spPr/>
        <p:txBody>
          <a:bodyPr/>
          <a:lstStyle/>
          <a:p>
            <a:pPr>
              <a:buFont typeface="Arial" pitchFamily="34" charset="0"/>
              <a:buChar char="•"/>
            </a:pPr>
            <a:r>
              <a:rPr lang="en-US" u="sng" dirty="0" smtClean="0">
                <a:latin typeface="Centaur" pitchFamily="18" charset="0"/>
              </a:rPr>
              <a:t>Vender Files:</a:t>
            </a:r>
          </a:p>
          <a:p>
            <a:pPr lvl="1">
              <a:buFont typeface="Arial" pitchFamily="34" charset="0"/>
              <a:buChar char="•"/>
            </a:pPr>
            <a:r>
              <a:rPr lang="en-US" dirty="0" smtClean="0">
                <a:latin typeface="Centaur" pitchFamily="18" charset="0"/>
              </a:rPr>
              <a:t>Keep account numbers, information, and contact info in alphabetical order.</a:t>
            </a:r>
          </a:p>
          <a:p>
            <a:pPr>
              <a:buFont typeface="Arial" pitchFamily="34" charset="0"/>
              <a:buChar char="•"/>
            </a:pPr>
            <a:r>
              <a:rPr lang="en-US" u="sng" dirty="0" smtClean="0">
                <a:latin typeface="Centaur" pitchFamily="18" charset="0"/>
              </a:rPr>
              <a:t>Accounts Payable:</a:t>
            </a:r>
          </a:p>
          <a:p>
            <a:pPr lvl="1">
              <a:buFont typeface="Arial" pitchFamily="34" charset="0"/>
              <a:buChar char="•"/>
            </a:pPr>
            <a:r>
              <a:rPr lang="en-US" dirty="0" smtClean="0">
                <a:latin typeface="Centaur" pitchFamily="18" charset="0"/>
              </a:rPr>
              <a:t>Bills, receipts, etc.  Store in alphabetical order.</a:t>
            </a:r>
          </a:p>
          <a:p>
            <a:pPr>
              <a:buFont typeface="Arial" pitchFamily="34" charset="0"/>
              <a:buChar char="•"/>
            </a:pPr>
            <a:r>
              <a:rPr lang="en-US" u="sng" dirty="0" smtClean="0">
                <a:latin typeface="Centaur" pitchFamily="18" charset="0"/>
              </a:rPr>
              <a:t>Deposits:</a:t>
            </a:r>
          </a:p>
          <a:p>
            <a:pPr lvl="1">
              <a:buFont typeface="Arial" pitchFamily="34" charset="0"/>
              <a:buChar char="•"/>
            </a:pPr>
            <a:r>
              <a:rPr lang="en-US" dirty="0" smtClean="0">
                <a:latin typeface="Centaur" pitchFamily="18" charset="0"/>
              </a:rPr>
              <a:t>Copies of checks, </a:t>
            </a:r>
            <a:r>
              <a:rPr lang="en-US" smtClean="0">
                <a:latin typeface="Centaur" pitchFamily="18" charset="0"/>
              </a:rPr>
              <a:t>bank receipts, </a:t>
            </a:r>
            <a:r>
              <a:rPr lang="en-US" dirty="0" smtClean="0">
                <a:latin typeface="Centaur" pitchFamily="18" charset="0"/>
              </a:rPr>
              <a:t>etc.  Store by date.</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sz="4800" dirty="0" smtClean="0">
                <a:latin typeface="Centaur" pitchFamily="18" charset="0"/>
              </a:rPr>
              <a:t>Record Keeping Tips</a:t>
            </a:r>
            <a:endParaRPr lang="en-US" sz="4800" dirty="0">
              <a:latin typeface="Centaur" pitchFamily="18" charset="0"/>
            </a:endParaRPr>
          </a:p>
        </p:txBody>
      </p:sp>
      <p:sp>
        <p:nvSpPr>
          <p:cNvPr id="3" name="Content Placeholder 2"/>
          <p:cNvSpPr>
            <a:spLocks noGrp="1"/>
          </p:cNvSpPr>
          <p:nvPr>
            <p:ph idx="1"/>
          </p:nvPr>
        </p:nvSpPr>
        <p:spPr/>
        <p:txBody>
          <a:bodyPr/>
          <a:lstStyle/>
          <a:p>
            <a:pPr>
              <a:buFont typeface="Arial" pitchFamily="34" charset="0"/>
              <a:buChar char="•"/>
            </a:pPr>
            <a:r>
              <a:rPr lang="en-US" sz="3600" dirty="0" smtClean="0">
                <a:latin typeface="Centaur" pitchFamily="18" charset="0"/>
              </a:rPr>
              <a:t>Helpful appliances in record keeping:</a:t>
            </a:r>
          </a:p>
          <a:p>
            <a:pPr lvl="1">
              <a:buFont typeface="Arial" pitchFamily="34" charset="0"/>
              <a:buChar char="•"/>
            </a:pPr>
            <a:r>
              <a:rPr lang="en-US" sz="3200" dirty="0" smtClean="0">
                <a:latin typeface="Centaur" pitchFamily="18" charset="0"/>
              </a:rPr>
              <a:t>Shredder: shred all documents with personal information on them to avoid identity theft.</a:t>
            </a:r>
          </a:p>
          <a:p>
            <a:pPr lvl="1">
              <a:buFont typeface="Arial" pitchFamily="34" charset="0"/>
              <a:buChar char="•"/>
            </a:pPr>
            <a:endParaRPr lang="en-US" sz="3200" dirty="0" smtClean="0">
              <a:latin typeface="Centaur" pitchFamily="18" charset="0"/>
            </a:endParaRPr>
          </a:p>
          <a:p>
            <a:pPr lvl="1">
              <a:buFont typeface="Arial" pitchFamily="34" charset="0"/>
              <a:buChar char="•"/>
            </a:pPr>
            <a:r>
              <a:rPr lang="en-US" sz="3200" dirty="0" smtClean="0">
                <a:latin typeface="Centaur" pitchFamily="18" charset="0"/>
              </a:rPr>
              <a:t>Scanner: scan papers to have everything on your computer.  It makes organizing easier and less messy.</a:t>
            </a:r>
          </a:p>
          <a:p>
            <a:pPr>
              <a:buFont typeface="Arial" pitchFamily="34" charset="0"/>
              <a:buChar char="•"/>
            </a:pPr>
            <a:endParaRPr lang="en-US" dirty="0">
              <a:latin typeface="Centaur" pitchFamily="18" charset="0"/>
            </a:endParaRPr>
          </a:p>
          <a:p>
            <a:pPr>
              <a:buFont typeface="Arial" pitchFamily="34" charset="0"/>
              <a:buChar char="•"/>
            </a:pPr>
            <a:endParaRPr lang="en-US" dirty="0" smtClean="0">
              <a:latin typeface="Centaur" pitchFamily="18" charset="0"/>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latin typeface="Centaur" pitchFamily="18" charset="0"/>
              </a:rPr>
              <a:t>Record Keeping Tips</a:t>
            </a:r>
            <a:endParaRPr lang="en-US" dirty="0">
              <a:latin typeface="Centaur" pitchFamily="18" charset="0"/>
            </a:endParaRPr>
          </a:p>
        </p:txBody>
      </p:sp>
      <p:sp>
        <p:nvSpPr>
          <p:cNvPr id="3" name="Content Placeholder 2"/>
          <p:cNvSpPr>
            <a:spLocks noGrp="1"/>
          </p:cNvSpPr>
          <p:nvPr>
            <p:ph idx="1"/>
          </p:nvPr>
        </p:nvSpPr>
        <p:spPr/>
        <p:txBody>
          <a:bodyPr/>
          <a:lstStyle/>
          <a:p>
            <a:r>
              <a:rPr lang="en-US" u="sng" dirty="0" smtClean="0">
                <a:latin typeface="Centaur" pitchFamily="18" charset="0"/>
              </a:rPr>
              <a:t>Tax Returns and Backup Documentation:</a:t>
            </a:r>
            <a:r>
              <a:rPr lang="en-US" dirty="0" smtClean="0">
                <a:latin typeface="Centaur" pitchFamily="18" charset="0"/>
              </a:rPr>
              <a:t> </a:t>
            </a:r>
          </a:p>
          <a:p>
            <a:pPr lvl="1">
              <a:buFont typeface="Arial" pitchFamily="34" charset="0"/>
              <a:buChar char="•"/>
            </a:pPr>
            <a:r>
              <a:rPr lang="en-US" dirty="0" smtClean="0">
                <a:latin typeface="Centaur" pitchFamily="18" charset="0"/>
              </a:rPr>
              <a:t>Whether personal or business the recommended amount of time to keep these documents is about seven years.  It’s not necessary to keep them for that long but it’s better to be safe than sorry.  </a:t>
            </a:r>
          </a:p>
          <a:p>
            <a:pPr lvl="1">
              <a:buFont typeface="Arial" pitchFamily="34" charset="0"/>
              <a:buChar char="•"/>
            </a:pPr>
            <a:r>
              <a:rPr lang="en-US" dirty="0" smtClean="0">
                <a:latin typeface="Centaur" pitchFamily="18" charset="0"/>
              </a:rPr>
              <a:t>The IRS keeps copies of your tax returns but in the even of an audit it would be good to have all of the backup information.</a:t>
            </a:r>
          </a:p>
          <a:p>
            <a:endParaRPr lang="en-US" dirty="0">
              <a:latin typeface="Centaur" pitchFamily="18" charset="0"/>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latin typeface="Centaur" pitchFamily="18" charset="0"/>
              </a:rPr>
              <a:t>Record Keeping Tips</a:t>
            </a:r>
            <a:endParaRPr lang="en-US" dirty="0">
              <a:latin typeface="Centaur" pitchFamily="18" charset="0"/>
            </a:endParaRPr>
          </a:p>
        </p:txBody>
      </p:sp>
      <p:sp>
        <p:nvSpPr>
          <p:cNvPr id="3" name="Content Placeholder 2"/>
          <p:cNvSpPr>
            <a:spLocks noGrp="1"/>
          </p:cNvSpPr>
          <p:nvPr>
            <p:ph idx="1"/>
          </p:nvPr>
        </p:nvSpPr>
        <p:spPr/>
        <p:txBody>
          <a:bodyPr/>
          <a:lstStyle/>
          <a:p>
            <a:r>
              <a:rPr lang="en-US" u="sng" dirty="0" smtClean="0">
                <a:latin typeface="Centaur" pitchFamily="18" charset="0"/>
              </a:rPr>
              <a:t>Personal Health Records: </a:t>
            </a:r>
          </a:p>
          <a:p>
            <a:pPr lvl="1">
              <a:buFont typeface="Arial" pitchFamily="34" charset="0"/>
              <a:buChar char="•"/>
            </a:pPr>
            <a:r>
              <a:rPr lang="en-US" dirty="0" smtClean="0">
                <a:latin typeface="Centaur" pitchFamily="18" charset="0"/>
              </a:rPr>
              <a:t>They should include complete contact information of you doctor, your medical history, and your prescriptions or treatments prescribed. </a:t>
            </a:r>
          </a:p>
          <a:p>
            <a:pPr lvl="1">
              <a:buFont typeface="Arial" pitchFamily="34" charset="0"/>
              <a:buChar char="•"/>
            </a:pPr>
            <a:r>
              <a:rPr lang="en-US" dirty="0" smtClean="0">
                <a:latin typeface="Centaur" pitchFamily="18" charset="0"/>
              </a:rPr>
              <a:t>These documents should be kept indefinitely.</a:t>
            </a:r>
          </a:p>
          <a:p>
            <a:r>
              <a:rPr lang="en-US" u="sng" dirty="0" smtClean="0">
                <a:latin typeface="Centaur" pitchFamily="18" charset="0"/>
              </a:rPr>
              <a:t>Life Insurance Policies:</a:t>
            </a:r>
          </a:p>
          <a:p>
            <a:pPr lvl="1">
              <a:buFont typeface="Arial" pitchFamily="34" charset="0"/>
              <a:buChar char="•"/>
            </a:pPr>
            <a:r>
              <a:rPr lang="en-US" dirty="0" smtClean="0">
                <a:latin typeface="Centaur" pitchFamily="18" charset="0"/>
              </a:rPr>
              <a:t>You should keep these papers for the amount of time of the policy plus three years.</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latin typeface="Centaur" pitchFamily="18" charset="0"/>
              </a:rPr>
              <a:t>Record Keeping Tips</a:t>
            </a:r>
            <a:endParaRPr lang="en-US" dirty="0"/>
          </a:p>
        </p:txBody>
      </p:sp>
      <p:sp>
        <p:nvSpPr>
          <p:cNvPr id="3" name="Content Placeholder 2"/>
          <p:cNvSpPr>
            <a:spLocks noGrp="1"/>
          </p:cNvSpPr>
          <p:nvPr>
            <p:ph idx="1"/>
          </p:nvPr>
        </p:nvSpPr>
        <p:spPr>
          <a:xfrm>
            <a:off x="457200" y="1600200"/>
            <a:ext cx="8229600" cy="4800600"/>
          </a:xfrm>
        </p:spPr>
        <p:txBody>
          <a:bodyPr/>
          <a:lstStyle/>
          <a:p>
            <a:r>
              <a:rPr lang="en-US" u="sng" dirty="0" smtClean="0">
                <a:latin typeface="Centaur" pitchFamily="18" charset="0"/>
              </a:rPr>
              <a:t>Medical Insurance:</a:t>
            </a:r>
          </a:p>
          <a:p>
            <a:pPr lvl="1">
              <a:buFont typeface="Arial" pitchFamily="34" charset="0"/>
              <a:buChar char="•"/>
            </a:pPr>
            <a:r>
              <a:rPr lang="en-US" sz="2600" dirty="0" smtClean="0">
                <a:latin typeface="Centaur" pitchFamily="18" charset="0"/>
              </a:rPr>
              <a:t>This includes doctor bills, copies of prescriptions (if you keep one), hospital bills, etc.</a:t>
            </a:r>
          </a:p>
          <a:p>
            <a:pPr lvl="1">
              <a:buFont typeface="Arial" pitchFamily="34" charset="0"/>
              <a:buChar char="•"/>
            </a:pPr>
            <a:r>
              <a:rPr lang="en-US" sz="2600" dirty="0" smtClean="0">
                <a:latin typeface="Centaur" pitchFamily="18" charset="0"/>
              </a:rPr>
              <a:t>The recommended amount of time to keep these is five years.</a:t>
            </a:r>
          </a:p>
          <a:p>
            <a:r>
              <a:rPr lang="en-US" u="sng" dirty="0" smtClean="0">
                <a:latin typeface="Centaur" pitchFamily="18" charset="0"/>
              </a:rPr>
              <a:t>Home Insurance:</a:t>
            </a:r>
          </a:p>
          <a:p>
            <a:pPr lvl="1">
              <a:buFont typeface="Arial" pitchFamily="34" charset="0"/>
              <a:buChar char="•"/>
            </a:pPr>
            <a:r>
              <a:rPr lang="en-US" sz="2600" dirty="0" smtClean="0">
                <a:latin typeface="Centaur" pitchFamily="18" charset="0"/>
              </a:rPr>
              <a:t>The minimum timeframe suggested is five years.</a:t>
            </a:r>
          </a:p>
          <a:p>
            <a:pPr lvl="1">
              <a:buFont typeface="Arial" pitchFamily="34" charset="0"/>
              <a:buChar char="•"/>
            </a:pPr>
            <a:r>
              <a:rPr lang="en-US" sz="2600" dirty="0" smtClean="0">
                <a:latin typeface="Centaur" pitchFamily="18" charset="0"/>
              </a:rPr>
              <a:t>Unless you think you might have some problems in the future.  Then it’s good to keep them for ten years.</a:t>
            </a:r>
          </a:p>
          <a:p>
            <a:pPr lvl="1">
              <a:buFont typeface="Arial" pitchFamily="34" charset="0"/>
              <a:buChar char="•"/>
            </a:pPr>
            <a:r>
              <a:rPr lang="en-US" sz="2600" dirty="0" smtClean="0">
                <a:latin typeface="Centaur" pitchFamily="18" charset="0"/>
              </a:rPr>
              <a:t>Do not rely on your insurance company to prove copies.</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latin typeface="Centaur" pitchFamily="18" charset="0"/>
              </a:rPr>
              <a:t>Record Keeping Tips</a:t>
            </a:r>
            <a:endParaRPr lang="en-US" dirty="0"/>
          </a:p>
        </p:txBody>
      </p:sp>
      <p:sp>
        <p:nvSpPr>
          <p:cNvPr id="3" name="Content Placeholder 2"/>
          <p:cNvSpPr>
            <a:spLocks noGrp="1"/>
          </p:cNvSpPr>
          <p:nvPr>
            <p:ph idx="1"/>
          </p:nvPr>
        </p:nvSpPr>
        <p:spPr/>
        <p:txBody>
          <a:bodyPr/>
          <a:lstStyle/>
          <a:p>
            <a:pPr>
              <a:buFont typeface="Arial" pitchFamily="34" charset="0"/>
              <a:buChar char="•"/>
            </a:pPr>
            <a:r>
              <a:rPr lang="en-US" u="sng" dirty="0" smtClean="0">
                <a:latin typeface="Centaur" pitchFamily="18" charset="0"/>
              </a:rPr>
              <a:t>Warranty Documents:</a:t>
            </a:r>
          </a:p>
          <a:p>
            <a:pPr lvl="1">
              <a:buFont typeface="Arial" pitchFamily="34" charset="0"/>
              <a:buChar char="•"/>
            </a:pPr>
            <a:r>
              <a:rPr lang="en-US" dirty="0" smtClean="0">
                <a:latin typeface="Centaur" pitchFamily="18" charset="0"/>
              </a:rPr>
              <a:t>Every time you buy an appliance it has a warranty.</a:t>
            </a:r>
            <a:endParaRPr lang="en-US" dirty="0">
              <a:latin typeface="Centaur" pitchFamily="18" charset="0"/>
            </a:endParaRPr>
          </a:p>
          <a:p>
            <a:pPr lvl="1">
              <a:buFont typeface="Arial" pitchFamily="34" charset="0"/>
              <a:buChar char="•"/>
            </a:pPr>
            <a:r>
              <a:rPr lang="en-US" dirty="0" smtClean="0">
                <a:latin typeface="Centaur" pitchFamily="18" charset="0"/>
              </a:rPr>
              <a:t>You can dispose of the warranty documents when you dispose of the appliance or when the warranty expires.</a:t>
            </a:r>
          </a:p>
          <a:p>
            <a:pPr>
              <a:buFont typeface="Arial" pitchFamily="34" charset="0"/>
              <a:buChar char="•"/>
            </a:pPr>
            <a:r>
              <a:rPr lang="en-US" u="sng" dirty="0" smtClean="0">
                <a:latin typeface="Centaur" pitchFamily="18" charset="0"/>
              </a:rPr>
              <a:t>Home Repair Bills &amp; Contracts:</a:t>
            </a:r>
          </a:p>
          <a:p>
            <a:pPr lvl="1">
              <a:buFont typeface="Arial" pitchFamily="34" charset="0"/>
              <a:buChar char="•"/>
            </a:pPr>
            <a:r>
              <a:rPr lang="en-US" dirty="0" smtClean="0">
                <a:latin typeface="Centaur" pitchFamily="18" charset="0"/>
              </a:rPr>
              <a:t>Keep these documents for ten years in case you need to prove something involving guarantees of workmanship.</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latin typeface="Centaur" pitchFamily="18" charset="0"/>
              </a:rPr>
              <a:t>Record Keeping Tips</a:t>
            </a:r>
            <a:endParaRPr lang="en-US" dirty="0"/>
          </a:p>
        </p:txBody>
      </p:sp>
      <p:sp>
        <p:nvSpPr>
          <p:cNvPr id="3" name="Content Placeholder 2"/>
          <p:cNvSpPr>
            <a:spLocks noGrp="1"/>
          </p:cNvSpPr>
          <p:nvPr>
            <p:ph idx="1"/>
          </p:nvPr>
        </p:nvSpPr>
        <p:spPr>
          <a:xfrm>
            <a:off x="457200" y="1524000"/>
            <a:ext cx="8229600" cy="5105400"/>
          </a:xfrm>
        </p:spPr>
        <p:txBody>
          <a:bodyPr/>
          <a:lstStyle/>
          <a:p>
            <a:r>
              <a:rPr lang="en-US" u="sng" dirty="0" smtClean="0">
                <a:latin typeface="Centaur" pitchFamily="18" charset="0"/>
              </a:rPr>
              <a:t>Pay Stubs:</a:t>
            </a:r>
          </a:p>
          <a:p>
            <a:pPr lvl="1">
              <a:buFont typeface="Arial" pitchFamily="34" charset="0"/>
              <a:buChar char="•"/>
            </a:pPr>
            <a:r>
              <a:rPr lang="en-US" sz="2600" dirty="0" smtClean="0">
                <a:latin typeface="Centaur" pitchFamily="18" charset="0"/>
              </a:rPr>
              <a:t>Keep your pay stubs until the year-end check of December 31</a:t>
            </a:r>
            <a:r>
              <a:rPr lang="en-US" sz="2600" baseline="30000" dirty="0" smtClean="0">
                <a:latin typeface="Centaur" pitchFamily="18" charset="0"/>
              </a:rPr>
              <a:t>st</a:t>
            </a:r>
            <a:r>
              <a:rPr lang="en-US" sz="2600" dirty="0" smtClean="0">
                <a:latin typeface="Centaur" pitchFamily="18" charset="0"/>
              </a:rPr>
              <a:t> that sum up the 12 months worth of pay, social security, taxes, etc.</a:t>
            </a:r>
          </a:p>
          <a:p>
            <a:pPr lvl="1">
              <a:buFont typeface="Arial" pitchFamily="34" charset="0"/>
              <a:buChar char="•"/>
            </a:pPr>
            <a:r>
              <a:rPr lang="en-US" sz="2600" dirty="0" smtClean="0">
                <a:latin typeface="Centaur" pitchFamily="18" charset="0"/>
              </a:rPr>
              <a:t>Do not expect the Social Security Administration’s copy of your employment history to be correct.</a:t>
            </a:r>
          </a:p>
          <a:p>
            <a:pPr>
              <a:buFont typeface="Arial" pitchFamily="34" charset="0"/>
              <a:buChar char="•"/>
            </a:pPr>
            <a:r>
              <a:rPr lang="en-US" u="sng" dirty="0" smtClean="0">
                <a:latin typeface="Centaur" pitchFamily="18" charset="0"/>
              </a:rPr>
              <a:t>Bank Statements:</a:t>
            </a:r>
          </a:p>
          <a:p>
            <a:pPr lvl="1">
              <a:buFont typeface="Arial" pitchFamily="34" charset="0"/>
              <a:buChar char="•"/>
            </a:pPr>
            <a:r>
              <a:rPr lang="en-US" sz="2600" dirty="0" smtClean="0">
                <a:latin typeface="Centaur" pitchFamily="18" charset="0"/>
              </a:rPr>
              <a:t>The only reason you would really want to keep these is if you are going to apply for mortgage, which would be about three months.</a:t>
            </a:r>
          </a:p>
          <a:p>
            <a:pPr lvl="1">
              <a:buFont typeface="Arial" pitchFamily="34" charset="0"/>
              <a:buChar char="•"/>
            </a:pPr>
            <a:r>
              <a:rPr lang="en-US" sz="2600" dirty="0" smtClean="0">
                <a:latin typeface="Centaur" pitchFamily="18" charset="0"/>
              </a:rPr>
              <a:t>The bank has all the records if you need copies.</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009">
  <a:themeElements>
    <a:clrScheme name="Default Design 2">
      <a:dk1>
        <a:srgbClr val="000000"/>
      </a:dk1>
      <a:lt1>
        <a:srgbClr val="E0FFFF"/>
      </a:lt1>
      <a:dk2>
        <a:srgbClr val="000000"/>
      </a:dk2>
      <a:lt2>
        <a:srgbClr val="9E9E9E"/>
      </a:lt2>
      <a:accent1>
        <a:srgbClr val="94D418"/>
      </a:accent1>
      <a:accent2>
        <a:srgbClr val="17D8D8"/>
      </a:accent2>
      <a:accent3>
        <a:srgbClr val="EDFFFF"/>
      </a:accent3>
      <a:accent4>
        <a:srgbClr val="000000"/>
      </a:accent4>
      <a:accent5>
        <a:srgbClr val="C8E6AB"/>
      </a:accent5>
      <a:accent6>
        <a:srgbClr val="14C4C4"/>
      </a:accent6>
      <a:hlink>
        <a:srgbClr val="176FD3"/>
      </a:hlink>
      <a:folHlink>
        <a:srgbClr val="4D0F9E"/>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E0FFFF"/>
        </a:lt1>
        <a:dk2>
          <a:srgbClr val="000000"/>
        </a:dk2>
        <a:lt2>
          <a:srgbClr val="9E9E9E"/>
        </a:lt2>
        <a:accent1>
          <a:srgbClr val="7BFFFF"/>
        </a:accent1>
        <a:accent2>
          <a:srgbClr val="08E3E3"/>
        </a:accent2>
        <a:accent3>
          <a:srgbClr val="EDFFFF"/>
        </a:accent3>
        <a:accent4>
          <a:srgbClr val="000000"/>
        </a:accent4>
        <a:accent5>
          <a:srgbClr val="BFFFFF"/>
        </a:accent5>
        <a:accent6>
          <a:srgbClr val="06CECE"/>
        </a:accent6>
        <a:hlink>
          <a:srgbClr val="00B2B2"/>
        </a:hlink>
        <a:folHlink>
          <a:srgbClr val="29696B"/>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E0FFFF"/>
        </a:lt1>
        <a:dk2>
          <a:srgbClr val="000000"/>
        </a:dk2>
        <a:lt2>
          <a:srgbClr val="9E9E9E"/>
        </a:lt2>
        <a:accent1>
          <a:srgbClr val="94D418"/>
        </a:accent1>
        <a:accent2>
          <a:srgbClr val="17D8D8"/>
        </a:accent2>
        <a:accent3>
          <a:srgbClr val="EDFFFF"/>
        </a:accent3>
        <a:accent4>
          <a:srgbClr val="000000"/>
        </a:accent4>
        <a:accent5>
          <a:srgbClr val="C8E6AB"/>
        </a:accent5>
        <a:accent6>
          <a:srgbClr val="14C4C4"/>
        </a:accent6>
        <a:hlink>
          <a:srgbClr val="176FD3"/>
        </a:hlink>
        <a:folHlink>
          <a:srgbClr val="4D0F9E"/>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E0FFFF"/>
        </a:lt1>
        <a:dk2>
          <a:srgbClr val="000000"/>
        </a:dk2>
        <a:lt2>
          <a:srgbClr val="9E9E9E"/>
        </a:lt2>
        <a:accent1>
          <a:srgbClr val="FF9A33"/>
        </a:accent1>
        <a:accent2>
          <a:srgbClr val="B9FF33"/>
        </a:accent2>
        <a:accent3>
          <a:srgbClr val="EDFFFF"/>
        </a:accent3>
        <a:accent4>
          <a:srgbClr val="000000"/>
        </a:accent4>
        <a:accent5>
          <a:srgbClr val="FFCAAD"/>
        </a:accent5>
        <a:accent6>
          <a:srgbClr val="A7E72D"/>
        </a:accent6>
        <a:hlink>
          <a:srgbClr val="00C7C7"/>
        </a:hlink>
        <a:folHlink>
          <a:srgbClr val="C7005D"/>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E0FFFF"/>
        </a:lt1>
        <a:dk2>
          <a:srgbClr val="000000"/>
        </a:dk2>
        <a:lt2>
          <a:srgbClr val="9E9E9E"/>
        </a:lt2>
        <a:accent1>
          <a:srgbClr val="00E0E0"/>
        </a:accent1>
        <a:accent2>
          <a:srgbClr val="E6E600"/>
        </a:accent2>
        <a:accent3>
          <a:srgbClr val="EDFFFF"/>
        </a:accent3>
        <a:accent4>
          <a:srgbClr val="000000"/>
        </a:accent4>
        <a:accent5>
          <a:srgbClr val="AAEDED"/>
        </a:accent5>
        <a:accent6>
          <a:srgbClr val="D0D000"/>
        </a:accent6>
        <a:hlink>
          <a:srgbClr val="CD2400"/>
        </a:hlink>
        <a:folHlink>
          <a:srgbClr val="4A00AE"/>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009</Template>
  <TotalTime>156</TotalTime>
  <Words>543</Words>
  <Application>Microsoft Office PowerPoint</Application>
  <PresentationFormat>On-screen Show (4:3)</PresentationFormat>
  <Paragraphs>61</Paragraphs>
  <Slides>10</Slides>
  <Notes>9</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009</vt:lpstr>
      <vt:lpstr>Record Keeping</vt:lpstr>
      <vt:lpstr>Record Keeping: Why it’s important</vt:lpstr>
      <vt:lpstr>How to File</vt:lpstr>
      <vt:lpstr>Record Keeping Tips</vt:lpstr>
      <vt:lpstr>Record Keeping Tips</vt:lpstr>
      <vt:lpstr>Record Keeping Tips</vt:lpstr>
      <vt:lpstr>Record Keeping Tips</vt:lpstr>
      <vt:lpstr>Record Keeping Tips</vt:lpstr>
      <vt:lpstr>Record Keeping Tips</vt:lpstr>
      <vt:lpstr>Record Keeping Tips</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Record Keeping and the Accounting Process</dc:title>
  <dc:creator> </dc:creator>
  <cp:lastModifiedBy> </cp:lastModifiedBy>
  <cp:revision>20</cp:revision>
  <dcterms:created xsi:type="dcterms:W3CDTF">2009-09-03T20:01:35Z</dcterms:created>
  <dcterms:modified xsi:type="dcterms:W3CDTF">2009-09-14T19:21:21Z</dcterms:modified>
</cp:coreProperties>
</file>

<file path=docProps/thumbnail.jpeg>
</file>